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FF5"/>
    <a:srgbClr val="CFF9F5"/>
    <a:srgbClr val="BDEDE8"/>
    <a:srgbClr val="B4F6F0"/>
    <a:srgbClr val="BAE1D8"/>
    <a:srgbClr val="FFFFFF"/>
    <a:srgbClr val="CC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A309-07A9-4B9F-ADD2-A30B34B65E22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856E-CD70-4B94-9462-57643BFEE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945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A309-07A9-4B9F-ADD2-A30B34B65E22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856E-CD70-4B94-9462-57643BFEE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26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A309-07A9-4B9F-ADD2-A30B34B65E22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856E-CD70-4B94-9462-57643BFEE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13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A309-07A9-4B9F-ADD2-A30B34B65E22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856E-CD70-4B94-9462-57643BFEE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45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A309-07A9-4B9F-ADD2-A30B34B65E22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856E-CD70-4B94-9462-57643BFEE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896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A309-07A9-4B9F-ADD2-A30B34B65E22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856E-CD70-4B94-9462-57643BFEE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3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A309-07A9-4B9F-ADD2-A30B34B65E22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856E-CD70-4B94-9462-57643BFEE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70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A309-07A9-4B9F-ADD2-A30B34B65E22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856E-CD70-4B94-9462-57643BFEE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480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A309-07A9-4B9F-ADD2-A30B34B65E22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856E-CD70-4B94-9462-57643BFEE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702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A309-07A9-4B9F-ADD2-A30B34B65E22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856E-CD70-4B94-9462-57643BFEE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789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A309-07A9-4B9F-ADD2-A30B34B65E22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856E-CD70-4B94-9462-57643BFEE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5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3A309-07A9-4B9F-ADD2-A30B34B65E22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9856E-CD70-4B94-9462-57643BFEE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12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0749" y="1479810"/>
            <a:ext cx="9144000" cy="2387600"/>
          </a:xfr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>
                <a:latin typeface="Sitka Text" panose="02000505000000020004" pitchFamily="2" charset="0"/>
                <a:cs typeface="Times New Roman" panose="02020603050405020304" pitchFamily="18" charset="0"/>
              </a:rPr>
              <a:t>24 часа эффективности: как правильно организовать свое время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5687" y="4109113"/>
            <a:ext cx="9144000" cy="861897"/>
          </a:xfrm>
          <a:solidFill>
            <a:srgbClr val="CFF9F5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Sitka Text" panose="02000505000000020004" pitchFamily="2" charset="0"/>
                <a:cs typeface="Times New Roman" panose="02020603050405020304" pitchFamily="18" charset="0"/>
              </a:rPr>
              <a:t>Павлова Владлена Юрьевна, советник по воспитанию МАОУ «Гимназия №105 им. Н. И. Кузнецова»</a:t>
            </a:r>
            <a:endParaRPr lang="ru-RU" dirty="0">
              <a:latin typeface="Sitka Text" panose="02000505000000020004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645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001789" y="1022466"/>
            <a:ext cx="5237019" cy="1612669"/>
          </a:xfrm>
          <a:prstGeom prst="roundRect">
            <a:avLst/>
          </a:prstGeom>
          <a:solidFill>
            <a:srgbClr val="E5FFF5">
              <a:alpha val="50196"/>
            </a:srgbClr>
          </a:solidFill>
          <a:ln>
            <a:solidFill>
              <a:srgbClr val="CFF9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8313" y="327659"/>
            <a:ext cx="3915294" cy="6538654"/>
          </a:xfrm>
          <a:custGeom>
            <a:avLst/>
            <a:gdLst>
              <a:gd name="connsiteX0" fmla="*/ 0 w 3915294"/>
              <a:gd name="connsiteY0" fmla="*/ 902625 h 6538654"/>
              <a:gd name="connsiteX1" fmla="*/ 1188720 w 3915294"/>
              <a:gd name="connsiteY1" fmla="*/ 4850 h 6538654"/>
              <a:gd name="connsiteX2" fmla="*/ 2493818 w 3915294"/>
              <a:gd name="connsiteY2" fmla="*/ 595054 h 6538654"/>
              <a:gd name="connsiteX3" fmla="*/ 2701636 w 3915294"/>
              <a:gd name="connsiteY3" fmla="*/ 1659083 h 6538654"/>
              <a:gd name="connsiteX4" fmla="*/ 931025 w 3915294"/>
              <a:gd name="connsiteY4" fmla="*/ 3005745 h 6538654"/>
              <a:gd name="connsiteX5" fmla="*/ 532014 w 3915294"/>
              <a:gd name="connsiteY5" fmla="*/ 4427221 h 6538654"/>
              <a:gd name="connsiteX6" fmla="*/ 1911927 w 3915294"/>
              <a:gd name="connsiteY6" fmla="*/ 5333308 h 6538654"/>
              <a:gd name="connsiteX7" fmla="*/ 3366654 w 3915294"/>
              <a:gd name="connsiteY7" fmla="*/ 5782196 h 6538654"/>
              <a:gd name="connsiteX8" fmla="*/ 3915294 w 3915294"/>
              <a:gd name="connsiteY8" fmla="*/ 6538654 h 653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5294" h="6538654">
                <a:moveTo>
                  <a:pt x="0" y="902625"/>
                </a:moveTo>
                <a:cubicBezTo>
                  <a:pt x="386542" y="479368"/>
                  <a:pt x="773084" y="56112"/>
                  <a:pt x="1188720" y="4850"/>
                </a:cubicBezTo>
                <a:cubicBezTo>
                  <a:pt x="1604356" y="-46412"/>
                  <a:pt x="2241665" y="319349"/>
                  <a:pt x="2493818" y="595054"/>
                </a:cubicBezTo>
                <a:cubicBezTo>
                  <a:pt x="2745971" y="870759"/>
                  <a:pt x="2962102" y="1257301"/>
                  <a:pt x="2701636" y="1659083"/>
                </a:cubicBezTo>
                <a:cubicBezTo>
                  <a:pt x="2441170" y="2060865"/>
                  <a:pt x="1292629" y="2544389"/>
                  <a:pt x="931025" y="3005745"/>
                </a:cubicBezTo>
                <a:cubicBezTo>
                  <a:pt x="569421" y="3467101"/>
                  <a:pt x="368530" y="4039294"/>
                  <a:pt x="532014" y="4427221"/>
                </a:cubicBezTo>
                <a:cubicBezTo>
                  <a:pt x="695498" y="4815148"/>
                  <a:pt x="1439487" y="5107479"/>
                  <a:pt x="1911927" y="5333308"/>
                </a:cubicBezTo>
                <a:cubicBezTo>
                  <a:pt x="2384367" y="5559137"/>
                  <a:pt x="3032760" y="5581305"/>
                  <a:pt x="3366654" y="5782196"/>
                </a:cubicBezTo>
                <a:cubicBezTo>
                  <a:pt x="3700549" y="5983087"/>
                  <a:pt x="3807921" y="6260870"/>
                  <a:pt x="3915294" y="6538654"/>
                </a:cubicBezTo>
              </a:path>
            </a:pathLst>
          </a:custGeom>
          <a:noFill/>
          <a:ln w="38100">
            <a:solidFill>
              <a:srgbClr val="CFF9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itka Text" panose="02000505000000020004" pitchFamily="2" charset="0"/>
              </a:rPr>
              <a:t>Заключение</a:t>
            </a:r>
            <a:endParaRPr lang="ru-RU" dirty="0">
              <a:latin typeface="Sitka Text" panose="02000505000000020004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4"/>
            <a:ext cx="10691553" cy="4625051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3200" dirty="0" smtClean="0">
                <a:latin typeface="Sitka Text" panose="02000505000000020004" pitchFamily="2" charset="0"/>
              </a:rPr>
              <a:t>Делите задачи на этапы/шаги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200" dirty="0" smtClean="0">
                <a:latin typeface="Sitka Text" panose="02000505000000020004" pitchFamily="2" charset="0"/>
              </a:rPr>
              <a:t>Восстанавливайте силы</a:t>
            </a:r>
            <a:endParaRPr lang="ru-RU" altLang="zh-CN" sz="3200" dirty="0" smtClean="0">
              <a:latin typeface="Sitka Text" panose="02000505000000020004" pitchFamily="2" charset="0"/>
            </a:endParaRP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3200" dirty="0" smtClean="0">
                <a:latin typeface="Sitka Text" panose="02000505000000020004" pitchFamily="2" charset="0"/>
              </a:rPr>
              <a:t>Умейте говорить «нет»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3200" dirty="0" smtClean="0">
                <a:latin typeface="Sitka Text" panose="02000505000000020004" pitchFamily="2" charset="0"/>
              </a:rPr>
              <a:t>Анализируйте и корректируйте 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3200" dirty="0" smtClean="0">
                <a:latin typeface="Sitka Text" panose="02000505000000020004" pitchFamily="2" charset="0"/>
              </a:rPr>
              <a:t>Используйте техники и методы-помощники</a:t>
            </a:r>
            <a:endParaRPr lang="ru-RU" sz="3200" dirty="0">
              <a:latin typeface="Sitka Tex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09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4375" y="886286"/>
            <a:ext cx="5703916" cy="1092143"/>
          </a:xfr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Sitka Text" panose="02000505000000020004" pitchFamily="2" charset="0"/>
              </a:rPr>
              <a:t>Материалы выступления:</a:t>
            </a:r>
            <a:endParaRPr lang="ru-RU" sz="3200" dirty="0">
              <a:latin typeface="Sitka Text" panose="02000505000000020004" pitchFamily="2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032567" y="955560"/>
            <a:ext cx="4214553" cy="997931"/>
          </a:xfrm>
          <a:prstGeom prst="rect">
            <a:avLst/>
          </a:prstGeom>
          <a:ln w="28575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dirty="0" smtClean="0">
                <a:latin typeface="Sitka Text" panose="02000505000000020004" pitchFamily="2" charset="0"/>
              </a:rPr>
              <a:t>Моя </a:t>
            </a:r>
            <a:r>
              <a:rPr lang="ru-RU" sz="3200" dirty="0" err="1" smtClean="0">
                <a:latin typeface="Sitka Text" panose="02000505000000020004" pitchFamily="2" charset="0"/>
              </a:rPr>
              <a:t>соц.сеть</a:t>
            </a:r>
            <a:r>
              <a:rPr lang="ru-RU" sz="3200" dirty="0" smtClean="0">
                <a:latin typeface="Sitka Text" panose="02000505000000020004" pitchFamily="2" charset="0"/>
              </a:rPr>
              <a:t>:</a:t>
            </a:r>
            <a:endParaRPr lang="ru-RU" sz="3200" dirty="0">
              <a:latin typeface="Sitka Text" panose="0200050500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017" y="2361322"/>
            <a:ext cx="3409096" cy="3409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534" y="2194561"/>
            <a:ext cx="4062101" cy="399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36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6733308" y="2604655"/>
            <a:ext cx="2962102" cy="2723803"/>
          </a:xfrm>
          <a:prstGeom prst="ellipse">
            <a:avLst/>
          </a:prstGeom>
          <a:solidFill>
            <a:srgbClr val="E5FFF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872153" y="465513"/>
            <a:ext cx="3956858" cy="3865418"/>
          </a:xfrm>
          <a:prstGeom prst="ellipse">
            <a:avLst/>
          </a:prstGeom>
          <a:solidFill>
            <a:srgbClr val="E5FFF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258" y="1867188"/>
            <a:ext cx="11007436" cy="31536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 smtClean="0">
                <a:latin typeface="Sitka Text" panose="02000505000000020004" pitchFamily="2" charset="0"/>
              </a:rPr>
              <a:t>Какие задачи могут стоять перед педагогом?</a:t>
            </a:r>
            <a:endParaRPr lang="ru-RU" sz="7200" dirty="0">
              <a:latin typeface="Sitka Tex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74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-36021" y="623454"/>
            <a:ext cx="12228021" cy="6001796"/>
          </a:xfrm>
          <a:custGeom>
            <a:avLst/>
            <a:gdLst>
              <a:gd name="connsiteX0" fmla="*/ 0 w 12228021"/>
              <a:gd name="connsiteY0" fmla="*/ 622771 h 6316996"/>
              <a:gd name="connsiteX1" fmla="*/ 764770 w 12228021"/>
              <a:gd name="connsiteY1" fmla="*/ 107382 h 6316996"/>
              <a:gd name="connsiteX2" fmla="*/ 1878676 w 12228021"/>
              <a:gd name="connsiteY2" fmla="*/ 7630 h 6316996"/>
              <a:gd name="connsiteX3" fmla="*/ 2909454 w 12228021"/>
              <a:gd name="connsiteY3" fmla="*/ 232073 h 6316996"/>
              <a:gd name="connsiteX4" fmla="*/ 3208712 w 12228021"/>
              <a:gd name="connsiteY4" fmla="*/ 971906 h 6316996"/>
              <a:gd name="connsiteX5" fmla="*/ 2344189 w 12228021"/>
              <a:gd name="connsiteY5" fmla="*/ 1462357 h 6316996"/>
              <a:gd name="connsiteX6" fmla="*/ 1936865 w 12228021"/>
              <a:gd name="connsiteY6" fmla="*/ 2343506 h 6316996"/>
              <a:gd name="connsiteX7" fmla="*/ 2202872 w 12228021"/>
              <a:gd name="connsiteY7" fmla="*/ 3141528 h 6316996"/>
              <a:gd name="connsiteX8" fmla="*/ 2693323 w 12228021"/>
              <a:gd name="connsiteY8" fmla="*/ 4014364 h 6316996"/>
              <a:gd name="connsiteX9" fmla="*/ 3549534 w 12228021"/>
              <a:gd name="connsiteY9" fmla="*/ 4712633 h 6316996"/>
              <a:gd name="connsiteX10" fmla="*/ 4314305 w 12228021"/>
              <a:gd name="connsiteY10" fmla="*/ 4779135 h 6316996"/>
              <a:gd name="connsiteX11" fmla="*/ 5162203 w 12228021"/>
              <a:gd name="connsiteY11" fmla="*/ 3997739 h 6316996"/>
              <a:gd name="connsiteX12" fmla="*/ 5702530 w 12228021"/>
              <a:gd name="connsiteY12" fmla="*/ 3041775 h 6316996"/>
              <a:gd name="connsiteX13" fmla="*/ 5719156 w 12228021"/>
              <a:gd name="connsiteY13" fmla="*/ 2318568 h 6316996"/>
              <a:gd name="connsiteX14" fmla="*/ 5569527 w 12228021"/>
              <a:gd name="connsiteY14" fmla="*/ 1512233 h 6316996"/>
              <a:gd name="connsiteX15" fmla="*/ 5752407 w 12228021"/>
              <a:gd name="connsiteY15" fmla="*/ 1129848 h 6316996"/>
              <a:gd name="connsiteX16" fmla="*/ 6276109 w 12228021"/>
              <a:gd name="connsiteY16" fmla="*/ 872153 h 6316996"/>
              <a:gd name="connsiteX17" fmla="*/ 7281949 w 12228021"/>
              <a:gd name="connsiteY17" fmla="*/ 922030 h 6316996"/>
              <a:gd name="connsiteX18" fmla="*/ 7631083 w 12228021"/>
              <a:gd name="connsiteY18" fmla="*/ 1387542 h 6316996"/>
              <a:gd name="connsiteX19" fmla="*/ 7739149 w 12228021"/>
              <a:gd name="connsiteY19" fmla="*/ 1703426 h 6316996"/>
              <a:gd name="connsiteX20" fmla="*/ 7722523 w 12228021"/>
              <a:gd name="connsiteY20" fmla="*/ 2360131 h 6316996"/>
              <a:gd name="connsiteX21" fmla="*/ 7955280 w 12228021"/>
              <a:gd name="connsiteY21" fmla="*/ 3449099 h 6316996"/>
              <a:gd name="connsiteX22" fmla="*/ 8952807 w 12228021"/>
              <a:gd name="connsiteY22" fmla="*/ 4446626 h 6316996"/>
              <a:gd name="connsiteX23" fmla="*/ 9867207 w 12228021"/>
              <a:gd name="connsiteY23" fmla="*/ 5909666 h 6316996"/>
              <a:gd name="connsiteX24" fmla="*/ 11147367 w 12228021"/>
              <a:gd name="connsiteY24" fmla="*/ 6316990 h 6316996"/>
              <a:gd name="connsiteX25" fmla="*/ 11837323 w 12228021"/>
              <a:gd name="connsiteY25" fmla="*/ 5917979 h 6316996"/>
              <a:gd name="connsiteX26" fmla="*/ 12003578 w 12228021"/>
              <a:gd name="connsiteY26" fmla="*/ 5161520 h 6316996"/>
              <a:gd name="connsiteX27" fmla="*/ 11646130 w 12228021"/>
              <a:gd name="connsiteY27" fmla="*/ 4529753 h 6316996"/>
              <a:gd name="connsiteX28" fmla="*/ 10482349 w 12228021"/>
              <a:gd name="connsiteY28" fmla="*/ 3889673 h 6316996"/>
              <a:gd name="connsiteX29" fmla="*/ 10108276 w 12228021"/>
              <a:gd name="connsiteY29" fmla="*/ 2642764 h 6316996"/>
              <a:gd name="connsiteX30" fmla="*/ 10939549 w 12228021"/>
              <a:gd name="connsiteY30" fmla="*/ 2185564 h 6316996"/>
              <a:gd name="connsiteX31" fmla="*/ 12228021 w 12228021"/>
              <a:gd name="connsiteY31" fmla="*/ 2908771 h 6316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228021" h="6316996">
                <a:moveTo>
                  <a:pt x="0" y="622771"/>
                </a:moveTo>
                <a:cubicBezTo>
                  <a:pt x="225828" y="416338"/>
                  <a:pt x="451657" y="209905"/>
                  <a:pt x="764770" y="107382"/>
                </a:cubicBezTo>
                <a:cubicBezTo>
                  <a:pt x="1077883" y="4859"/>
                  <a:pt x="1521229" y="-13152"/>
                  <a:pt x="1878676" y="7630"/>
                </a:cubicBezTo>
                <a:cubicBezTo>
                  <a:pt x="2236123" y="28412"/>
                  <a:pt x="2687781" y="71360"/>
                  <a:pt x="2909454" y="232073"/>
                </a:cubicBezTo>
                <a:cubicBezTo>
                  <a:pt x="3131127" y="392786"/>
                  <a:pt x="3302923" y="766859"/>
                  <a:pt x="3208712" y="971906"/>
                </a:cubicBezTo>
                <a:cubicBezTo>
                  <a:pt x="3114501" y="1176953"/>
                  <a:pt x="2556163" y="1233757"/>
                  <a:pt x="2344189" y="1462357"/>
                </a:cubicBezTo>
                <a:cubicBezTo>
                  <a:pt x="2132215" y="1690957"/>
                  <a:pt x="1960418" y="2063644"/>
                  <a:pt x="1936865" y="2343506"/>
                </a:cubicBezTo>
                <a:cubicBezTo>
                  <a:pt x="1913312" y="2623368"/>
                  <a:pt x="2076796" y="2863052"/>
                  <a:pt x="2202872" y="3141528"/>
                </a:cubicBezTo>
                <a:cubicBezTo>
                  <a:pt x="2328948" y="3420004"/>
                  <a:pt x="2468879" y="3752513"/>
                  <a:pt x="2693323" y="4014364"/>
                </a:cubicBezTo>
                <a:cubicBezTo>
                  <a:pt x="2917767" y="4276215"/>
                  <a:pt x="3279370" y="4585171"/>
                  <a:pt x="3549534" y="4712633"/>
                </a:cubicBezTo>
                <a:cubicBezTo>
                  <a:pt x="3819698" y="4840095"/>
                  <a:pt x="4045527" y="4898284"/>
                  <a:pt x="4314305" y="4779135"/>
                </a:cubicBezTo>
                <a:cubicBezTo>
                  <a:pt x="4583083" y="4659986"/>
                  <a:pt x="4930832" y="4287299"/>
                  <a:pt x="5162203" y="3997739"/>
                </a:cubicBezTo>
                <a:cubicBezTo>
                  <a:pt x="5393574" y="3708179"/>
                  <a:pt x="5609705" y="3321637"/>
                  <a:pt x="5702530" y="3041775"/>
                </a:cubicBezTo>
                <a:cubicBezTo>
                  <a:pt x="5795356" y="2761913"/>
                  <a:pt x="5741323" y="2573492"/>
                  <a:pt x="5719156" y="2318568"/>
                </a:cubicBezTo>
                <a:cubicBezTo>
                  <a:pt x="5696989" y="2063644"/>
                  <a:pt x="5563985" y="1710353"/>
                  <a:pt x="5569527" y="1512233"/>
                </a:cubicBezTo>
                <a:cubicBezTo>
                  <a:pt x="5575069" y="1314113"/>
                  <a:pt x="5634643" y="1236528"/>
                  <a:pt x="5752407" y="1129848"/>
                </a:cubicBezTo>
                <a:cubicBezTo>
                  <a:pt x="5870171" y="1023168"/>
                  <a:pt x="6021185" y="906789"/>
                  <a:pt x="6276109" y="872153"/>
                </a:cubicBezTo>
                <a:cubicBezTo>
                  <a:pt x="6531033" y="837517"/>
                  <a:pt x="7056120" y="836132"/>
                  <a:pt x="7281949" y="922030"/>
                </a:cubicBezTo>
                <a:cubicBezTo>
                  <a:pt x="7507778" y="1007928"/>
                  <a:pt x="7554883" y="1257309"/>
                  <a:pt x="7631083" y="1387542"/>
                </a:cubicBezTo>
                <a:cubicBezTo>
                  <a:pt x="7707283" y="1517775"/>
                  <a:pt x="7723909" y="1541328"/>
                  <a:pt x="7739149" y="1703426"/>
                </a:cubicBezTo>
                <a:cubicBezTo>
                  <a:pt x="7754389" y="1865524"/>
                  <a:pt x="7686501" y="2069186"/>
                  <a:pt x="7722523" y="2360131"/>
                </a:cubicBezTo>
                <a:cubicBezTo>
                  <a:pt x="7758545" y="2651077"/>
                  <a:pt x="7750233" y="3101350"/>
                  <a:pt x="7955280" y="3449099"/>
                </a:cubicBezTo>
                <a:cubicBezTo>
                  <a:pt x="8160327" y="3796848"/>
                  <a:pt x="8634153" y="4036532"/>
                  <a:pt x="8952807" y="4446626"/>
                </a:cubicBezTo>
                <a:cubicBezTo>
                  <a:pt x="9271461" y="4856720"/>
                  <a:pt x="9501447" y="5597939"/>
                  <a:pt x="9867207" y="5909666"/>
                </a:cubicBezTo>
                <a:cubicBezTo>
                  <a:pt x="10232967" y="6221393"/>
                  <a:pt x="10819014" y="6315605"/>
                  <a:pt x="11147367" y="6316990"/>
                </a:cubicBezTo>
                <a:cubicBezTo>
                  <a:pt x="11475720" y="6318375"/>
                  <a:pt x="11694621" y="6110557"/>
                  <a:pt x="11837323" y="5917979"/>
                </a:cubicBezTo>
                <a:cubicBezTo>
                  <a:pt x="11980025" y="5725401"/>
                  <a:pt x="12035444" y="5392891"/>
                  <a:pt x="12003578" y="5161520"/>
                </a:cubicBezTo>
                <a:cubicBezTo>
                  <a:pt x="11971712" y="4930149"/>
                  <a:pt x="11899668" y="4741728"/>
                  <a:pt x="11646130" y="4529753"/>
                </a:cubicBezTo>
                <a:cubicBezTo>
                  <a:pt x="11392592" y="4317779"/>
                  <a:pt x="10738658" y="4204171"/>
                  <a:pt x="10482349" y="3889673"/>
                </a:cubicBezTo>
                <a:cubicBezTo>
                  <a:pt x="10226040" y="3575175"/>
                  <a:pt x="10032076" y="2926782"/>
                  <a:pt x="10108276" y="2642764"/>
                </a:cubicBezTo>
                <a:cubicBezTo>
                  <a:pt x="10184476" y="2358746"/>
                  <a:pt x="10586258" y="2141230"/>
                  <a:pt x="10939549" y="2185564"/>
                </a:cubicBezTo>
                <a:cubicBezTo>
                  <a:pt x="11292840" y="2229899"/>
                  <a:pt x="11760430" y="2569335"/>
                  <a:pt x="12228021" y="2908771"/>
                </a:cubicBezTo>
              </a:path>
            </a:pathLst>
          </a:custGeom>
          <a:noFill/>
          <a:ln w="38100">
            <a:solidFill>
              <a:srgbClr val="CFF9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7952" y="2103119"/>
            <a:ext cx="10442171" cy="3749041"/>
          </a:xfr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600" u="sng" dirty="0">
                <a:latin typeface="Sitka Text" panose="02000505000000020004" pitchFamily="2" charset="0"/>
              </a:rPr>
              <a:t>Понедельник: </a:t>
            </a:r>
            <a:r>
              <a:rPr lang="ru-RU" sz="3600" dirty="0">
                <a:latin typeface="Sitka Text" panose="02000505000000020004" pitchFamily="2" charset="0"/>
              </a:rPr>
              <a:t>Составить план урока.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600" u="sng" dirty="0">
                <a:latin typeface="Sitka Text" panose="02000505000000020004" pitchFamily="2" charset="0"/>
              </a:rPr>
              <a:t>Вторник: </a:t>
            </a:r>
            <a:r>
              <a:rPr lang="ru-RU" sz="3600" dirty="0">
                <a:latin typeface="Sitka Text" panose="02000505000000020004" pitchFamily="2" charset="0"/>
              </a:rPr>
              <a:t>Подготовить материалы.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600" u="sng" dirty="0">
                <a:latin typeface="Sitka Text" panose="02000505000000020004" pitchFamily="2" charset="0"/>
              </a:rPr>
              <a:t>Среда: </a:t>
            </a:r>
            <a:r>
              <a:rPr lang="ru-RU" sz="3600" dirty="0">
                <a:latin typeface="Sitka Text" panose="02000505000000020004" pitchFamily="2" charset="0"/>
              </a:rPr>
              <a:t>Продумать интерактивные элементы</a:t>
            </a:r>
            <a:r>
              <a:rPr lang="ru-RU" sz="3600" dirty="0" smtClean="0">
                <a:latin typeface="Sitka Text" panose="02000505000000020004" pitchFamily="2" charset="0"/>
              </a:rPr>
              <a:t>.</a:t>
            </a:r>
            <a:endParaRPr lang="ru-RU" sz="3600" dirty="0">
              <a:latin typeface="Sitka Text" panose="02000505000000020004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itka Text" panose="02000505000000020004" pitchFamily="2" charset="0"/>
              </a:rPr>
              <a:t>1. Делите </a:t>
            </a:r>
            <a:r>
              <a:rPr lang="ru-RU" dirty="0">
                <a:latin typeface="Sitka Text" panose="02000505000000020004" pitchFamily="2" charset="0"/>
              </a:rPr>
              <a:t>задачи на </a:t>
            </a:r>
            <a:r>
              <a:rPr lang="ru-RU" dirty="0" smtClean="0">
                <a:latin typeface="Sitka Text" panose="02000505000000020004" pitchFamily="2" charset="0"/>
              </a:rPr>
              <a:t>этапы/шаги </a:t>
            </a:r>
            <a:endParaRPr lang="ru-RU" dirty="0">
              <a:latin typeface="Sitka Tex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41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>
            <a:off x="232757" y="241070"/>
            <a:ext cx="3449782" cy="3208713"/>
          </a:xfrm>
          <a:prstGeom prst="ellipse">
            <a:avLst/>
          </a:prstGeom>
          <a:solidFill>
            <a:srgbClr val="E5FFF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itka Text" panose="02000505000000020004" pitchFamily="2" charset="0"/>
              </a:rPr>
              <a:t>2. </a:t>
            </a:r>
            <a:r>
              <a:rPr lang="en-US" altLang="zh-CN" dirty="0">
                <a:latin typeface="Sitka Text" panose="02000505000000020004" pitchFamily="2" charset="0"/>
              </a:rPr>
              <a:t>Восстанавливайте силы</a:t>
            </a:r>
            <a:endParaRPr lang="ru-RU" dirty="0">
              <a:latin typeface="Sitka Text" panose="02000505000000020004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0003" y="2133197"/>
            <a:ext cx="6659880" cy="676506"/>
          </a:xfr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Sitka Text" panose="02000505000000020004" pitchFamily="2" charset="0"/>
              </a:rPr>
              <a:t>Источники сил и вдохновения</a:t>
            </a:r>
            <a:endParaRPr lang="ru-RU" sz="3200" dirty="0">
              <a:latin typeface="Sitka Text" panose="02000505000000020004" pitchFamily="2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857105" y="3034145"/>
            <a:ext cx="731521" cy="922713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578140" y="3111731"/>
            <a:ext cx="379613" cy="103632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475318" y="3106189"/>
            <a:ext cx="11082" cy="1823259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7478685" y="3056312"/>
            <a:ext cx="1083424" cy="559724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88473" y="4264429"/>
            <a:ext cx="2975956" cy="461665"/>
          </a:xfrm>
          <a:prstGeom prst="rect">
            <a:avLst/>
          </a:prstGeom>
          <a:solidFill>
            <a:srgbClr val="CFF9F5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dirty="0" smtClean="0">
                <a:latin typeface="Sitka Text" panose="02000505000000020004" pitchFamily="2" charset="0"/>
              </a:rPr>
              <a:t>спорт</a:t>
            </a:r>
            <a:endParaRPr lang="ru-RU" sz="2400" dirty="0">
              <a:latin typeface="Sitka Text" panose="02000505000000020004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5186" y="5381107"/>
            <a:ext cx="4103716" cy="461665"/>
          </a:xfrm>
          <a:prstGeom prst="rect">
            <a:avLst/>
          </a:prstGeom>
          <a:solidFill>
            <a:srgbClr val="CFF9F5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dirty="0" smtClean="0">
                <a:latin typeface="Sitka Text" panose="02000505000000020004" pitchFamily="2" charset="0"/>
              </a:rPr>
              <a:t>здоровое питание и сон</a:t>
            </a:r>
            <a:endParaRPr lang="ru-RU" sz="2400" dirty="0">
              <a:latin typeface="Sitka Text" panose="02000505000000020004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3091" y="4511041"/>
            <a:ext cx="2975956" cy="461665"/>
          </a:xfrm>
          <a:prstGeom prst="rect">
            <a:avLst/>
          </a:prstGeom>
          <a:solidFill>
            <a:srgbClr val="CFF9F5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dirty="0" smtClean="0">
                <a:latin typeface="Sitka Text" panose="02000505000000020004" pitchFamily="2" charset="0"/>
              </a:rPr>
              <a:t>семья и друзья</a:t>
            </a:r>
            <a:endParaRPr lang="ru-RU" sz="2400" dirty="0">
              <a:latin typeface="Sitka Text" panose="02000505000000020004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77993" y="3699164"/>
            <a:ext cx="2975956" cy="461665"/>
          </a:xfrm>
          <a:prstGeom prst="rect">
            <a:avLst/>
          </a:prstGeom>
          <a:solidFill>
            <a:srgbClr val="CFF9F5"/>
          </a:solidFill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dirty="0" smtClean="0">
                <a:latin typeface="Sitka Text" panose="02000505000000020004" pitchFamily="2" charset="0"/>
              </a:rPr>
              <a:t>творчество</a:t>
            </a:r>
            <a:endParaRPr lang="ru-RU" sz="2400" dirty="0">
              <a:latin typeface="Sitka Tex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824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5699839">
            <a:off x="6254631" y="-1657016"/>
            <a:ext cx="3429805" cy="6370890"/>
          </a:xfrm>
          <a:custGeom>
            <a:avLst/>
            <a:gdLst>
              <a:gd name="connsiteX0" fmla="*/ 0 w 3915294"/>
              <a:gd name="connsiteY0" fmla="*/ 902625 h 6538654"/>
              <a:gd name="connsiteX1" fmla="*/ 1188720 w 3915294"/>
              <a:gd name="connsiteY1" fmla="*/ 4850 h 6538654"/>
              <a:gd name="connsiteX2" fmla="*/ 2493818 w 3915294"/>
              <a:gd name="connsiteY2" fmla="*/ 595054 h 6538654"/>
              <a:gd name="connsiteX3" fmla="*/ 2701636 w 3915294"/>
              <a:gd name="connsiteY3" fmla="*/ 1659083 h 6538654"/>
              <a:gd name="connsiteX4" fmla="*/ 931025 w 3915294"/>
              <a:gd name="connsiteY4" fmla="*/ 3005745 h 6538654"/>
              <a:gd name="connsiteX5" fmla="*/ 532014 w 3915294"/>
              <a:gd name="connsiteY5" fmla="*/ 4427221 h 6538654"/>
              <a:gd name="connsiteX6" fmla="*/ 1911927 w 3915294"/>
              <a:gd name="connsiteY6" fmla="*/ 5333308 h 6538654"/>
              <a:gd name="connsiteX7" fmla="*/ 3366654 w 3915294"/>
              <a:gd name="connsiteY7" fmla="*/ 5782196 h 6538654"/>
              <a:gd name="connsiteX8" fmla="*/ 3915294 w 3915294"/>
              <a:gd name="connsiteY8" fmla="*/ 6538654 h 653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5294" h="6538654">
                <a:moveTo>
                  <a:pt x="0" y="902625"/>
                </a:moveTo>
                <a:cubicBezTo>
                  <a:pt x="386542" y="479368"/>
                  <a:pt x="773084" y="56112"/>
                  <a:pt x="1188720" y="4850"/>
                </a:cubicBezTo>
                <a:cubicBezTo>
                  <a:pt x="1604356" y="-46412"/>
                  <a:pt x="2241665" y="319349"/>
                  <a:pt x="2493818" y="595054"/>
                </a:cubicBezTo>
                <a:cubicBezTo>
                  <a:pt x="2745971" y="870759"/>
                  <a:pt x="2962102" y="1257301"/>
                  <a:pt x="2701636" y="1659083"/>
                </a:cubicBezTo>
                <a:cubicBezTo>
                  <a:pt x="2441170" y="2060865"/>
                  <a:pt x="1292629" y="2544389"/>
                  <a:pt x="931025" y="3005745"/>
                </a:cubicBezTo>
                <a:cubicBezTo>
                  <a:pt x="569421" y="3467101"/>
                  <a:pt x="368530" y="4039294"/>
                  <a:pt x="532014" y="4427221"/>
                </a:cubicBezTo>
                <a:cubicBezTo>
                  <a:pt x="695498" y="4815148"/>
                  <a:pt x="1439487" y="5107479"/>
                  <a:pt x="1911927" y="5333308"/>
                </a:cubicBezTo>
                <a:cubicBezTo>
                  <a:pt x="2384367" y="5559137"/>
                  <a:pt x="3032760" y="5581305"/>
                  <a:pt x="3366654" y="5782196"/>
                </a:cubicBezTo>
                <a:cubicBezTo>
                  <a:pt x="3700549" y="5983087"/>
                  <a:pt x="3807921" y="6260870"/>
                  <a:pt x="3915294" y="6538654"/>
                </a:cubicBezTo>
              </a:path>
            </a:pathLst>
          </a:custGeom>
          <a:noFill/>
          <a:ln w="38100">
            <a:solidFill>
              <a:srgbClr val="CFF9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230284" y="2892829"/>
            <a:ext cx="3956858" cy="3865418"/>
          </a:xfrm>
          <a:prstGeom prst="ellipse">
            <a:avLst/>
          </a:prstGeom>
          <a:solidFill>
            <a:srgbClr val="E5FFF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itka Text" panose="02000505000000020004" pitchFamily="2" charset="0"/>
              </a:rPr>
              <a:t>3. Умейте </a:t>
            </a:r>
            <a:r>
              <a:rPr lang="ru-RU" dirty="0">
                <a:latin typeface="Sitka Text" panose="02000505000000020004" pitchFamily="2" charset="0"/>
              </a:rPr>
              <a:t>говорить «нет»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3351" y="2033444"/>
            <a:ext cx="10638213" cy="3585960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3600" dirty="0">
                <a:latin typeface="Sitka Text" panose="02000505000000020004" pitchFamily="2" charset="0"/>
              </a:rPr>
              <a:t>Осознать свои ценности и приоритеты</a:t>
            </a:r>
            <a:r>
              <a:rPr lang="ru-RU" sz="3600" dirty="0" smtClean="0">
                <a:latin typeface="Sitka Text" panose="02000505000000020004" pitchFamily="2" charset="0"/>
              </a:rPr>
              <a:t>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3600" dirty="0">
                <a:latin typeface="Sitka Text" panose="02000505000000020004" pitchFamily="2" charset="0"/>
              </a:rPr>
              <a:t>Учиться выдерживать дискомфорт</a:t>
            </a:r>
            <a:r>
              <a:rPr lang="ru-RU" sz="3600" dirty="0" smtClean="0">
                <a:latin typeface="Sitka Text" panose="02000505000000020004" pitchFamily="2" charset="0"/>
              </a:rPr>
              <a:t>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3600" dirty="0">
                <a:latin typeface="Sitka Text" panose="02000505000000020004" pitchFamily="2" charset="0"/>
              </a:rPr>
              <a:t>Практиковаться в безопасной обстановке. </a:t>
            </a:r>
          </a:p>
        </p:txBody>
      </p:sp>
    </p:spTree>
    <p:extLst>
      <p:ext uri="{BB962C8B-B14F-4D97-AF65-F5344CB8AC3E}">
        <p14:creationId xmlns:p14="http://schemas.microsoft.com/office/powerpoint/2010/main" val="2433813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2014" y="1487978"/>
            <a:ext cx="2842953" cy="4422371"/>
          </a:xfrm>
          <a:prstGeom prst="roundRect">
            <a:avLst/>
          </a:prstGeom>
          <a:solidFill>
            <a:srgbClr val="E5FFF5">
              <a:alpha val="50196"/>
            </a:srgbClr>
          </a:solidFill>
          <a:ln>
            <a:solidFill>
              <a:srgbClr val="CFF9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 rot="18120065">
            <a:off x="6424412" y="1549628"/>
            <a:ext cx="3915294" cy="6538654"/>
          </a:xfrm>
          <a:custGeom>
            <a:avLst/>
            <a:gdLst>
              <a:gd name="connsiteX0" fmla="*/ 0 w 3915294"/>
              <a:gd name="connsiteY0" fmla="*/ 902625 h 6538654"/>
              <a:gd name="connsiteX1" fmla="*/ 1188720 w 3915294"/>
              <a:gd name="connsiteY1" fmla="*/ 4850 h 6538654"/>
              <a:gd name="connsiteX2" fmla="*/ 2493818 w 3915294"/>
              <a:gd name="connsiteY2" fmla="*/ 595054 h 6538654"/>
              <a:gd name="connsiteX3" fmla="*/ 2701636 w 3915294"/>
              <a:gd name="connsiteY3" fmla="*/ 1659083 h 6538654"/>
              <a:gd name="connsiteX4" fmla="*/ 931025 w 3915294"/>
              <a:gd name="connsiteY4" fmla="*/ 3005745 h 6538654"/>
              <a:gd name="connsiteX5" fmla="*/ 532014 w 3915294"/>
              <a:gd name="connsiteY5" fmla="*/ 4427221 h 6538654"/>
              <a:gd name="connsiteX6" fmla="*/ 1911927 w 3915294"/>
              <a:gd name="connsiteY6" fmla="*/ 5333308 h 6538654"/>
              <a:gd name="connsiteX7" fmla="*/ 3366654 w 3915294"/>
              <a:gd name="connsiteY7" fmla="*/ 5782196 h 6538654"/>
              <a:gd name="connsiteX8" fmla="*/ 3915294 w 3915294"/>
              <a:gd name="connsiteY8" fmla="*/ 6538654 h 653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5294" h="6538654">
                <a:moveTo>
                  <a:pt x="0" y="902625"/>
                </a:moveTo>
                <a:cubicBezTo>
                  <a:pt x="386542" y="479368"/>
                  <a:pt x="773084" y="56112"/>
                  <a:pt x="1188720" y="4850"/>
                </a:cubicBezTo>
                <a:cubicBezTo>
                  <a:pt x="1604356" y="-46412"/>
                  <a:pt x="2241665" y="319349"/>
                  <a:pt x="2493818" y="595054"/>
                </a:cubicBezTo>
                <a:cubicBezTo>
                  <a:pt x="2745971" y="870759"/>
                  <a:pt x="2962102" y="1257301"/>
                  <a:pt x="2701636" y="1659083"/>
                </a:cubicBezTo>
                <a:cubicBezTo>
                  <a:pt x="2441170" y="2060865"/>
                  <a:pt x="1292629" y="2544389"/>
                  <a:pt x="931025" y="3005745"/>
                </a:cubicBezTo>
                <a:cubicBezTo>
                  <a:pt x="569421" y="3467101"/>
                  <a:pt x="368530" y="4039294"/>
                  <a:pt x="532014" y="4427221"/>
                </a:cubicBezTo>
                <a:cubicBezTo>
                  <a:pt x="695498" y="4815148"/>
                  <a:pt x="1439487" y="5107479"/>
                  <a:pt x="1911927" y="5333308"/>
                </a:cubicBezTo>
                <a:cubicBezTo>
                  <a:pt x="2384367" y="5559137"/>
                  <a:pt x="3032760" y="5581305"/>
                  <a:pt x="3366654" y="5782196"/>
                </a:cubicBezTo>
                <a:cubicBezTo>
                  <a:pt x="3700549" y="5983087"/>
                  <a:pt x="3807921" y="6260870"/>
                  <a:pt x="3915294" y="6538654"/>
                </a:cubicBezTo>
              </a:path>
            </a:pathLst>
          </a:custGeom>
          <a:noFill/>
          <a:ln w="38100">
            <a:solidFill>
              <a:srgbClr val="CFF9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2520" y="2257888"/>
            <a:ext cx="10059785" cy="3411392"/>
          </a:xfr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3600" dirty="0">
                <a:latin typeface="Sitka Text" panose="02000505000000020004" pitchFamily="2" charset="0"/>
              </a:rPr>
              <a:t>Что получилось?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3600" dirty="0">
                <a:latin typeface="Sitka Text" panose="02000505000000020004" pitchFamily="2" charset="0"/>
              </a:rPr>
              <a:t>Где я потерял время?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3600" dirty="0">
                <a:latin typeface="Sitka Text" panose="02000505000000020004" pitchFamily="2" charset="0"/>
              </a:rPr>
              <a:t>Что изменить на следующей неделе</a:t>
            </a:r>
            <a:r>
              <a:rPr lang="ru-RU" sz="3600" dirty="0" smtClean="0">
                <a:latin typeface="Sitka Text" panose="02000505000000020004" pitchFamily="2" charset="0"/>
              </a:rPr>
              <a:t>?</a:t>
            </a:r>
            <a:endParaRPr lang="ru-RU" sz="3600" dirty="0">
              <a:latin typeface="Sitka Text" panose="02000505000000020004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itka Text" panose="02000505000000020004" pitchFamily="2" charset="0"/>
              </a:rPr>
              <a:t>4. </a:t>
            </a:r>
            <a:r>
              <a:rPr lang="ru-RU" dirty="0">
                <a:latin typeface="Sitka Text" panose="02000505000000020004" pitchFamily="2" charset="0"/>
              </a:rPr>
              <a:t>Анализируйте и корректируйте </a:t>
            </a:r>
          </a:p>
        </p:txBody>
      </p:sp>
    </p:spTree>
    <p:extLst>
      <p:ext uri="{BB962C8B-B14F-4D97-AF65-F5344CB8AC3E}">
        <p14:creationId xmlns:p14="http://schemas.microsoft.com/office/powerpoint/2010/main" val="373906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82632" y="4937760"/>
            <a:ext cx="4264429" cy="1546168"/>
          </a:xfrm>
          <a:prstGeom prst="roundRect">
            <a:avLst/>
          </a:prstGeom>
          <a:solidFill>
            <a:srgbClr val="E5FFF5">
              <a:alpha val="50196"/>
            </a:srgbClr>
          </a:solidFill>
          <a:ln>
            <a:solidFill>
              <a:srgbClr val="CFF9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235142" y="365760"/>
            <a:ext cx="3956858" cy="3865418"/>
          </a:xfrm>
          <a:prstGeom prst="ellipse">
            <a:avLst/>
          </a:prstGeom>
          <a:solidFill>
            <a:srgbClr val="E5FFF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Sitka Text" panose="02000505000000020004" pitchFamily="2" charset="0"/>
              </a:rPr>
              <a:t>Матрица Эйзенхауэра</a:t>
            </a:r>
          </a:p>
        </p:txBody>
      </p:sp>
      <p:pic>
        <p:nvPicPr>
          <p:cNvPr id="4" name="Объект 3" descr="Picture background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46" y="1612669"/>
            <a:ext cx="4650091" cy="456429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970825"/>
              </p:ext>
            </p:extLst>
          </p:nvPr>
        </p:nvGraphicFramePr>
        <p:xfrm>
          <a:off x="6384173" y="1961804"/>
          <a:ext cx="5411586" cy="403405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705793">
                  <a:extLst>
                    <a:ext uri="{9D8B030D-6E8A-4147-A177-3AD203B41FA5}">
                      <a16:colId xmlns:a16="http://schemas.microsoft.com/office/drawing/2014/main" val="862546276"/>
                    </a:ext>
                  </a:extLst>
                </a:gridCol>
                <a:gridCol w="2705793">
                  <a:extLst>
                    <a:ext uri="{9D8B030D-6E8A-4147-A177-3AD203B41FA5}">
                      <a16:colId xmlns:a16="http://schemas.microsoft.com/office/drawing/2014/main" val="2331154338"/>
                    </a:ext>
                  </a:extLst>
                </a:gridCol>
              </a:tblGrid>
              <a:tr h="2037929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dirty="0" smtClean="0">
                          <a:latin typeface="Sitka Text" panose="02000505000000020004" pitchFamily="2" charset="0"/>
                        </a:rPr>
                        <a:t>Отметить</a:t>
                      </a:r>
                      <a:r>
                        <a:rPr lang="ru-RU" sz="2000" b="0" baseline="0" dirty="0" smtClean="0">
                          <a:latin typeface="Sitka Text" panose="02000505000000020004" pitchFamily="2" charset="0"/>
                        </a:rPr>
                        <a:t> питание в столовой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baseline="0" dirty="0" smtClean="0">
                          <a:latin typeface="Sitka Text" panose="02000505000000020004" pitchFamily="2" charset="0"/>
                        </a:rPr>
                        <a:t>Экстренный звонок родителю</a:t>
                      </a:r>
                    </a:p>
                    <a:p>
                      <a:pPr algn="ctr"/>
                      <a:endParaRPr lang="ru-RU" sz="2000" b="0" dirty="0">
                        <a:latin typeface="Sitka Text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dirty="0" smtClean="0">
                          <a:latin typeface="Sitka Text" panose="02000505000000020004" pitchFamily="2" charset="0"/>
                        </a:rPr>
                        <a:t>Поговорить с мамой Вани после уроков</a:t>
                      </a: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dirty="0" smtClean="0">
                          <a:latin typeface="Sitka Text" panose="02000505000000020004" pitchFamily="2" charset="0"/>
                        </a:rPr>
                        <a:t>Планирование уроков на месяц</a:t>
                      </a:r>
                      <a:endParaRPr lang="ru-RU" sz="2000" b="0" dirty="0">
                        <a:latin typeface="Sitka Text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9511465"/>
                  </a:ext>
                </a:extLst>
              </a:tr>
              <a:tr h="1996128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dirty="0" smtClean="0">
                          <a:latin typeface="Sitka Text" panose="02000505000000020004" pitchFamily="2" charset="0"/>
                        </a:rPr>
                        <a:t>Уборка кабинета перед проверкой</a:t>
                      </a:r>
                      <a:endParaRPr lang="ru-RU" sz="2000" b="0" dirty="0">
                        <a:latin typeface="Sitka Text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dirty="0" smtClean="0">
                          <a:latin typeface="Sitka Text" panose="02000505000000020004" pitchFamily="2" charset="0"/>
                        </a:rPr>
                        <a:t>Просмотр </a:t>
                      </a:r>
                      <a:r>
                        <a:rPr lang="ru-RU" sz="2000" b="0" dirty="0" err="1" smtClean="0">
                          <a:latin typeface="Sitka Text" panose="02000505000000020004" pitchFamily="2" charset="0"/>
                        </a:rPr>
                        <a:t>мемов</a:t>
                      </a:r>
                      <a:r>
                        <a:rPr lang="ru-RU" sz="2000" b="0" dirty="0" smtClean="0">
                          <a:latin typeface="Sitka Text" panose="02000505000000020004" pitchFamily="2" charset="0"/>
                        </a:rPr>
                        <a:t> в перерыве</a:t>
                      </a:r>
                      <a:endParaRPr lang="ru-RU" sz="2000" b="0" dirty="0">
                        <a:latin typeface="Sitka Text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4420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06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32261" y="415637"/>
            <a:ext cx="5237019" cy="1612669"/>
          </a:xfrm>
          <a:prstGeom prst="roundRect">
            <a:avLst/>
          </a:prstGeom>
          <a:solidFill>
            <a:srgbClr val="E5FFF5">
              <a:alpha val="50196"/>
            </a:srgbClr>
          </a:solidFill>
          <a:ln>
            <a:solidFill>
              <a:srgbClr val="CFF9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itka Text" panose="02000505000000020004" pitchFamily="2" charset="0"/>
              </a:rPr>
              <a:t>Модель </a:t>
            </a:r>
            <a:r>
              <a:rPr lang="ru-RU" dirty="0">
                <a:latin typeface="Sitka Text" panose="02000505000000020004" pitchFamily="2" charset="0"/>
              </a:rPr>
              <a:t>GROW </a:t>
            </a:r>
          </a:p>
        </p:txBody>
      </p:sp>
      <p:pic>
        <p:nvPicPr>
          <p:cNvPr id="4" name="Объект 3" descr="GROW — другая популярная методика постановки и достижения целей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9"/>
          <a:stretch/>
        </p:blipFill>
        <p:spPr bwMode="auto">
          <a:xfrm>
            <a:off x="2152996" y="1596042"/>
            <a:ext cx="8165134" cy="46551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5739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8313" y="327659"/>
            <a:ext cx="3915294" cy="6538654"/>
          </a:xfrm>
          <a:custGeom>
            <a:avLst/>
            <a:gdLst>
              <a:gd name="connsiteX0" fmla="*/ 0 w 3915294"/>
              <a:gd name="connsiteY0" fmla="*/ 902625 h 6538654"/>
              <a:gd name="connsiteX1" fmla="*/ 1188720 w 3915294"/>
              <a:gd name="connsiteY1" fmla="*/ 4850 h 6538654"/>
              <a:gd name="connsiteX2" fmla="*/ 2493818 w 3915294"/>
              <a:gd name="connsiteY2" fmla="*/ 595054 h 6538654"/>
              <a:gd name="connsiteX3" fmla="*/ 2701636 w 3915294"/>
              <a:gd name="connsiteY3" fmla="*/ 1659083 h 6538654"/>
              <a:gd name="connsiteX4" fmla="*/ 931025 w 3915294"/>
              <a:gd name="connsiteY4" fmla="*/ 3005745 h 6538654"/>
              <a:gd name="connsiteX5" fmla="*/ 532014 w 3915294"/>
              <a:gd name="connsiteY5" fmla="*/ 4427221 h 6538654"/>
              <a:gd name="connsiteX6" fmla="*/ 1911927 w 3915294"/>
              <a:gd name="connsiteY6" fmla="*/ 5333308 h 6538654"/>
              <a:gd name="connsiteX7" fmla="*/ 3366654 w 3915294"/>
              <a:gd name="connsiteY7" fmla="*/ 5782196 h 6538654"/>
              <a:gd name="connsiteX8" fmla="*/ 3915294 w 3915294"/>
              <a:gd name="connsiteY8" fmla="*/ 6538654 h 653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5294" h="6538654">
                <a:moveTo>
                  <a:pt x="0" y="902625"/>
                </a:moveTo>
                <a:cubicBezTo>
                  <a:pt x="386542" y="479368"/>
                  <a:pt x="773084" y="56112"/>
                  <a:pt x="1188720" y="4850"/>
                </a:cubicBezTo>
                <a:cubicBezTo>
                  <a:pt x="1604356" y="-46412"/>
                  <a:pt x="2241665" y="319349"/>
                  <a:pt x="2493818" y="595054"/>
                </a:cubicBezTo>
                <a:cubicBezTo>
                  <a:pt x="2745971" y="870759"/>
                  <a:pt x="2962102" y="1257301"/>
                  <a:pt x="2701636" y="1659083"/>
                </a:cubicBezTo>
                <a:cubicBezTo>
                  <a:pt x="2441170" y="2060865"/>
                  <a:pt x="1292629" y="2544389"/>
                  <a:pt x="931025" y="3005745"/>
                </a:cubicBezTo>
                <a:cubicBezTo>
                  <a:pt x="569421" y="3467101"/>
                  <a:pt x="368530" y="4039294"/>
                  <a:pt x="532014" y="4427221"/>
                </a:cubicBezTo>
                <a:cubicBezTo>
                  <a:pt x="695498" y="4815148"/>
                  <a:pt x="1439487" y="5107479"/>
                  <a:pt x="1911927" y="5333308"/>
                </a:cubicBezTo>
                <a:cubicBezTo>
                  <a:pt x="2384367" y="5559137"/>
                  <a:pt x="3032760" y="5581305"/>
                  <a:pt x="3366654" y="5782196"/>
                </a:cubicBezTo>
                <a:cubicBezTo>
                  <a:pt x="3700549" y="5983087"/>
                  <a:pt x="3807921" y="6260870"/>
                  <a:pt x="3915294" y="6538654"/>
                </a:cubicBezTo>
              </a:path>
            </a:pathLst>
          </a:custGeom>
          <a:noFill/>
          <a:ln w="38100">
            <a:solidFill>
              <a:srgbClr val="CFF9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711440" y="881149"/>
            <a:ext cx="3956858" cy="3865418"/>
          </a:xfrm>
          <a:prstGeom prst="ellipse">
            <a:avLst/>
          </a:prstGeom>
          <a:solidFill>
            <a:srgbClr val="E5FFF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118764" y="3333403"/>
            <a:ext cx="3211483" cy="2867891"/>
          </a:xfrm>
          <a:prstGeom prst="ellipse">
            <a:avLst/>
          </a:prstGeom>
          <a:solidFill>
            <a:srgbClr val="E5FFF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Sitka Text" panose="02000505000000020004" pitchFamily="2" charset="0"/>
              </a:rPr>
              <a:t>Техника </a:t>
            </a:r>
            <a:r>
              <a:rPr lang="ru-RU" dirty="0" err="1">
                <a:latin typeface="Sitka Text" panose="02000505000000020004" pitchFamily="2" charset="0"/>
              </a:rPr>
              <a:t>Pomodoro</a:t>
            </a:r>
            <a:endParaRPr lang="ru-RU" dirty="0">
              <a:latin typeface="Sitka Text" panose="02000505000000020004" pitchFamily="2" charset="0"/>
            </a:endParaRPr>
          </a:p>
        </p:txBody>
      </p:sp>
      <p:pic>
        <p:nvPicPr>
          <p:cNvPr id="1026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498" y="1446415"/>
            <a:ext cx="8080011" cy="502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3637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174</Words>
  <Application>Microsoft Office PowerPoint</Application>
  <PresentationFormat>Широкоэкранный</PresentationFormat>
  <Paragraphs>38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等线</vt:lpstr>
      <vt:lpstr>等线 Light</vt:lpstr>
      <vt:lpstr>Arial</vt:lpstr>
      <vt:lpstr>Calibri</vt:lpstr>
      <vt:lpstr>Calibri Light</vt:lpstr>
      <vt:lpstr>Sitka Text</vt:lpstr>
      <vt:lpstr>Times New Roman</vt:lpstr>
      <vt:lpstr>Wingdings</vt:lpstr>
      <vt:lpstr>Тема Office</vt:lpstr>
      <vt:lpstr>24 часа эффективности: как правильно организовать свое время</vt:lpstr>
      <vt:lpstr>Презентация PowerPoint</vt:lpstr>
      <vt:lpstr>1. Делите задачи на этапы/шаги </vt:lpstr>
      <vt:lpstr>2. Восстанавливайте силы</vt:lpstr>
      <vt:lpstr>3. Умейте говорить «нет» </vt:lpstr>
      <vt:lpstr>4. Анализируйте и корректируйте </vt:lpstr>
      <vt:lpstr>Матрица Эйзенхауэра</vt:lpstr>
      <vt:lpstr>Модель GROW </vt:lpstr>
      <vt:lpstr>Техника Pomodoro</vt:lpstr>
      <vt:lpstr>Заключение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 часа эффективности: как правильно организовать свое время</dc:title>
  <dc:creator>D!akov RePack</dc:creator>
  <cp:lastModifiedBy>D!akov RePack</cp:lastModifiedBy>
  <cp:revision>7</cp:revision>
  <dcterms:created xsi:type="dcterms:W3CDTF">2025-01-29T19:27:08Z</dcterms:created>
  <dcterms:modified xsi:type="dcterms:W3CDTF">2025-01-29T20:35:18Z</dcterms:modified>
</cp:coreProperties>
</file>